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87F827-D036-4286-BA74-7876DCF992C5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B36E1A-9D8E-43A6-9A86-76C47E68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3A68-DE2D-44AB-9776-DB5613A51B7A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18A8-0B0C-428C-B22C-7B31337AC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DEC8-BDC7-43F7-8716-D07D55698C7C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FEBC-AFA4-4D21-A50B-E19D60197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E039-2702-4F87-93CD-02BB6CD8809B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C62A-2778-428B-B2E6-C6112DC13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AFD5-81D4-41B5-95C1-48C0F1257F52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2F4D-2AB9-462A-AD96-C8D2597E8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6F67-43FA-4D51-BFD3-0042EC91872D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FE62-6CD0-478F-878E-8D4B807EF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9BD2-9420-4BF8-BC78-EC6C95DABFC7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6900-362D-4740-A16E-A3C5CEB9F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95FA-2904-418F-9909-92720E080C16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61E49-70C2-4F68-B51A-79953267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5EE-A871-4039-A4AD-2D1AB44D3625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E0FF-2002-4D9C-9AA6-35B3094AC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B6E4-8E08-46C7-93BA-B93FFF353FA2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CD53-8BD0-4B43-A4BD-E2E17AB02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C19E-17F5-427B-BF23-ABAA12C380F0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21D4-F713-4FE6-BADE-913AD65CA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B3-C6F8-4C5A-942E-BE4D31AB0A09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D5D5-DA31-4CA8-A7DC-6D63BEED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59809C-B47D-4290-8A60-826674321E29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63E571-3CFE-430B-9574-A20738A87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Родительское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собрание в 1 классе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3200" b="1" dirty="0" smtClean="0">
              <a:solidFill>
                <a:srgbClr val="FF0000"/>
              </a:solidFill>
              <a:latin typeface="+mn-lt"/>
            </a:endParaRP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«Поощрение и наказание 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ребенка в семье».</a:t>
            </a:r>
            <a:endParaRPr lang="ru-RU" sz="3200" dirty="0" smtClean="0">
              <a:solidFill>
                <a:srgbClr val="FF000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                            </a:t>
            </a: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sto MT" pitchFamily="18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 сожалению, бывает так: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266429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FF"/>
                </a:solidFill>
              </a:rPr>
              <a:t>Если ребенок ведет себя хорошо, то родители не обращают на него внимания, а если плохо – то наказывают.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Picture 1" descr="C:\Documents and Settings\Вадим\Мои документы\Девоч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3129136" cy="208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наказания детей</a:t>
            </a:r>
            <a:r>
              <a:rPr lang="ru-RU" sz="3600" dirty="0" smtClean="0">
                <a:solidFill>
                  <a:srgbClr val="00B05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268760"/>
            <a:ext cx="6912768" cy="5174035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</a:rPr>
              <a:t>При любом наказании ребенок должен быть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уверен, что его по-прежнему любят, и даже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будучи наказанным, он не остается без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родительской любви.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336600"/>
                </a:solidFill>
              </a:rPr>
              <a:t>  Наказание должно быть соразмерно проступку.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Ребенок должен быть информирован о том, за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какие проступки последует наказание и в какой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форме, чтобы у ребенка не было путаницы из-за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непоследовательного поведения взрослых.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При любом наказании детей они не должны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быть лишены удовлетворения их биологических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и физиологических потребностей.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608" y="260648"/>
            <a:ext cx="6357392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У маленького ребенка плохо развито чувство времени. Поэтому такая формулировка, как «Если ты будешь всю неделю убирать за собой игрушки, то в воскресенье я куплю тебе новый диск с мультфильмами» неприемлема. Ребенок плохо понимает, что такое неделя.</a:t>
            </a:r>
          </a:p>
          <a:p>
            <a:pPr>
              <a:buNone/>
              <a:defRPr/>
            </a:pPr>
            <a:r>
              <a:rPr lang="ru-RU" sz="2400" b="1" dirty="0" smtClean="0"/>
              <a:t> </a:t>
            </a:r>
            <a:endParaRPr lang="ru-RU" sz="1800" b="1" dirty="0" smtClean="0"/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         Лучше завести специальный календарь, и в конце каждого дня вместе с ребенком совместно «выставлять оценку» за пройденный день, отмечая его определенным цветом: красный – отлично, оранжевый – хорошо, желтый – средненько, а зеленый – плохо. В конце недели ребенок сам увидит, какой была его неделя.</a:t>
            </a:r>
          </a:p>
          <a:p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404664"/>
            <a:ext cx="7416824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9900FF"/>
                </a:solidFill>
              </a:rPr>
              <a:t>       </a:t>
            </a:r>
            <a:r>
              <a:rPr lang="ru-RU" sz="4400" b="1" dirty="0" smtClean="0">
                <a:solidFill>
                  <a:srgbClr val="9900FF"/>
                </a:solidFill>
              </a:rPr>
              <a:t>Не наказания должен</a:t>
            </a:r>
          </a:p>
          <a:p>
            <a:pPr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9900FF"/>
                </a:solidFill>
              </a:rPr>
              <a:t> бояться ребенок, не гнева,</a:t>
            </a:r>
          </a:p>
          <a:p>
            <a:pPr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9900FF"/>
                </a:solidFill>
              </a:rPr>
              <a:t> а Вашего огорчения.</a:t>
            </a:r>
          </a:p>
          <a:p>
            <a:pPr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CC0000"/>
                </a:solidFill>
              </a:rPr>
              <a:t>      Постарайтесь пробудить чувство совести, помогите осознать ошибку,  желание исправить её.</a:t>
            </a:r>
            <a:endParaRPr lang="ru-RU" sz="4400" b="1" dirty="0" smtClean="0">
              <a:solidFill>
                <a:srgbClr val="9900FF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4" descr="C:\Documents and Settings\Вадим\Мои документы\Дети и родители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799750" cy="2249190"/>
          </a:xfrm>
          <a:prstGeom prst="rect">
            <a:avLst/>
          </a:prstGeom>
          <a:noFill/>
          <a:ln>
            <a:solidFill>
              <a:schemeClr val="accent2">
                <a:lumMod val="75000"/>
                <a:alpha val="82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772816"/>
            <a:ext cx="6563072" cy="92211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Родители, помните!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9528"/>
            <a:ext cx="7884368" cy="4248472"/>
          </a:xfrm>
        </p:spPr>
        <p:txBody>
          <a:bodyPr/>
          <a:lstStyle/>
          <a:p>
            <a:pPr>
              <a:buNone/>
              <a:defRPr/>
            </a:pP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FF00FF"/>
                </a:solidFill>
              </a:rPr>
              <a:t>Наказывайте ребенка только в том случае, когда без наказания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FF00FF"/>
                </a:solidFill>
              </a:rPr>
              <a:t>нельзя обойтись, когда оно явно целесообразно</a:t>
            </a:r>
            <a:r>
              <a:rPr lang="ru-RU" sz="2000" b="1" dirty="0" smtClean="0"/>
              <a:t>.</a:t>
            </a:r>
          </a:p>
          <a:p>
            <a:pPr>
              <a:buNone/>
              <a:defRPr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0000FF"/>
                </a:solidFill>
              </a:rPr>
              <a:t>Контролируйте поведение ребёнка, старайтесь </a:t>
            </a:r>
            <a:r>
              <a:rPr lang="ru-RU" sz="2000" b="1" dirty="0" smtClean="0">
                <a:solidFill>
                  <a:srgbClr val="FF0000"/>
                </a:solidFill>
              </a:rPr>
              <a:t>предупредить</a:t>
            </a:r>
            <a:r>
              <a:rPr lang="ru-RU" sz="2000" b="1" dirty="0" smtClean="0"/>
              <a:t>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возможные отрицательные поступки.</a:t>
            </a:r>
            <a:r>
              <a:rPr lang="ru-RU" sz="2000" b="1" dirty="0" smtClean="0"/>
              <a:t>          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B050"/>
                </a:solidFill>
              </a:rPr>
              <a:t>     Важно подчеркнуть, что наказывается </a:t>
            </a:r>
            <a:r>
              <a:rPr lang="ru-RU" sz="2000" b="1" dirty="0" smtClean="0">
                <a:solidFill>
                  <a:srgbClr val="FF0000"/>
                </a:solidFill>
              </a:rPr>
              <a:t>поступок</a:t>
            </a:r>
            <a:r>
              <a:rPr lang="ru-RU" sz="2000" b="1" dirty="0" smtClean="0"/>
              <a:t>, </a:t>
            </a:r>
            <a:r>
              <a:rPr lang="ru-RU" sz="2000" b="1" dirty="0" smtClean="0">
                <a:solidFill>
                  <a:srgbClr val="00B050"/>
                </a:solidFill>
              </a:rPr>
              <a:t>а  не </a:t>
            </a:r>
            <a:r>
              <a:rPr lang="ru-RU" sz="2000" b="1" dirty="0" smtClean="0">
                <a:solidFill>
                  <a:srgbClr val="FF0000"/>
                </a:solidFill>
              </a:rPr>
              <a:t>личность</a:t>
            </a:r>
            <a:r>
              <a:rPr lang="ru-RU" sz="2000" b="1" dirty="0" smtClean="0"/>
              <a:t>.</a:t>
            </a:r>
          </a:p>
          <a:p>
            <a:pPr>
              <a:buNone/>
              <a:defRPr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D60093"/>
                </a:solidFill>
              </a:rPr>
              <a:t>После наказания проступок должен быть «предан забвению». </a:t>
            </a:r>
          </a:p>
          <a:p>
            <a:pPr>
              <a:buNone/>
              <a:defRPr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Наказание должно в некоторых случаях отменяться, если ребёнок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обещает в будущем исправить своё поведение, не повторять своих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ошибок.</a:t>
            </a:r>
          </a:p>
          <a:p>
            <a:pPr>
              <a:buNone/>
              <a:defRPr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0070C0"/>
                </a:solidFill>
              </a:rPr>
              <a:t>Имейте мужество извиниться перед ребёнком, если наказали его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незаслуженно.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СИТУАЦИЯ ДЛЯ ОБСУЖДЕНИЯ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У Вас дома пропали деньги. Ребенок говорит, что он их не брал. А через пару дней Вы находите спрятанные у ребенка деньги. Ребёнок вас обманул. Как поступить и такой ситуации?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6" name="Picture 4" descr="01_05_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645024"/>
            <a:ext cx="2736304" cy="2736304"/>
          </a:xfrm>
          <a:prstGeom prst="rect">
            <a:avLst/>
          </a:prstGeom>
          <a:noFill/>
          <a:ln w="9525">
            <a:solidFill>
              <a:srgbClr val="003399">
                <a:alpha val="87057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наказание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8880" y="1556792"/>
            <a:ext cx="6995120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Родителей всегда волновал вопрос о физическом наказании детей: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его приемлемость,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формы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и необходимость.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ОСОБОЕ МНЕНИЕ</a:t>
            </a:r>
            <a:br>
              <a:rPr lang="ru-RU" dirty="0" smtClean="0">
                <a:solidFill>
                  <a:srgbClr val="663300"/>
                </a:solidFill>
              </a:rPr>
            </a:br>
            <a:r>
              <a:rPr lang="ru-RU" dirty="0" smtClean="0">
                <a:solidFill>
                  <a:srgbClr val="663300"/>
                </a:solidFill>
              </a:rPr>
              <a:t>(ИЗ АНКЕТ РОДИТЕЛЕЙ</a:t>
            </a:r>
            <a:r>
              <a:rPr lang="ru-RU" sz="4800" dirty="0" smtClean="0">
                <a:solidFill>
                  <a:srgbClr val="663300"/>
                </a:solidFill>
              </a:rPr>
              <a:t>)</a:t>
            </a:r>
            <a:r>
              <a:rPr lang="ru-RU" sz="7200" dirty="0" smtClean="0">
                <a:solidFill>
                  <a:srgbClr val="663300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Физическое наказание детей следует применять </a:t>
            </a:r>
            <a:r>
              <a:rPr lang="ru-RU" sz="2400" b="1" dirty="0" smtClean="0"/>
              <a:t>в исключительных случаях,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только тогда, когда исчерпаны все другие методы воздействия: убеждение, объяснение неприемлемости его поведения, лишение ребенка каких-либо преимуществ или удовольствий.                                                     </a:t>
            </a:r>
          </a:p>
          <a:p>
            <a:pPr algn="just">
              <a:buNone/>
              <a:defRPr/>
            </a:pPr>
            <a:r>
              <a:rPr lang="ru-RU" sz="2400" b="1" dirty="0" smtClean="0"/>
              <a:t>           </a:t>
            </a:r>
            <a:r>
              <a:rPr lang="ru-RU" sz="2400" b="1" dirty="0" smtClean="0">
                <a:solidFill>
                  <a:srgbClr val="0000FF"/>
                </a:solidFill>
              </a:rPr>
              <a:t>Физическое наказание детей правомерно, если поведение ребенка представляет угрозу для его жизни и здоровья  или  для  жизни и здоровья окружающих (Например: младшего брата или сестры). </a:t>
            </a:r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FF00FF"/>
                </a:solidFill>
              </a:rPr>
              <a:t>            </a:t>
            </a:r>
            <a:r>
              <a:rPr lang="ru-RU" sz="2400" b="1" dirty="0" smtClean="0">
                <a:solidFill>
                  <a:srgbClr val="C00000"/>
                </a:solidFill>
              </a:rPr>
              <a:t>Недопустимо физическое наказание ребенка, приносящее вред его физическому здоровью (удары по голове, нанесение тяжких увечий)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6" name="Picture 2" descr="C:\Documents and Settings\Вадим\Мои документы\Дети и родители1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0"/>
            <a:ext cx="1397000" cy="1714500"/>
          </a:xfrm>
          <a:prstGeom prst="rect">
            <a:avLst/>
          </a:prstGeom>
          <a:noFill/>
          <a:ln w="9525">
            <a:solidFill>
              <a:srgbClr val="0000FF">
                <a:alpha val="85881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198884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Самое дорогое для нас – это наши дети!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И наша задача быть терпеливее с ними 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воспитывать  с минимальными  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        психологическими травмами.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«ПООЩРЕНИЕ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И  НАКАЗАНИЕ РЕБЁНКА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                         В СЕМЬЕ»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608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  Наказание и поощрение как основные методы воспитания, преследуют конечную цель - благо ребенка.</a:t>
            </a:r>
            <a:r>
              <a:rPr lang="ru-RU" sz="4000" b="1" dirty="0" smtClean="0"/>
              <a:t> </a:t>
            </a:r>
          </a:p>
          <a:p>
            <a:pPr>
              <a:buNone/>
            </a:pPr>
            <a:r>
              <a:rPr lang="ru-RU" sz="4000" b="1" dirty="0" smtClean="0"/>
              <a:t>         </a:t>
            </a:r>
            <a:r>
              <a:rPr lang="ru-RU" sz="4000" b="1" dirty="0" smtClean="0">
                <a:solidFill>
                  <a:srgbClr val="0000FF"/>
                </a:solidFill>
              </a:rPr>
              <a:t>И то, и другое должно быть продиктовано родительской любовью и заботой.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412776"/>
            <a:ext cx="5760640" cy="259228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   Поощряйте ребенка улыбкой,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словом, ласковым прикосновением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руки, когда он старательно моет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посуду, готовит уроки, с радостью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играет с младшим братом.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80728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Несколько </a:t>
            </a:r>
            <a:r>
              <a:rPr lang="ru-RU" sz="2200" b="1" dirty="0" smtClean="0">
                <a:solidFill>
                  <a:srgbClr val="FF00FF"/>
                </a:solidFill>
              </a:rPr>
              <a:t>советов о поощрениях: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556792"/>
            <a:ext cx="5760640" cy="25922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       </a:t>
            </a:r>
            <a:r>
              <a:rPr lang="ru-RU" sz="2800" dirty="0" smtClean="0">
                <a:solidFill>
                  <a:srgbClr val="00B050"/>
                </a:solidFill>
              </a:rPr>
              <a:t>Дарите ребёнку подарки, но при этом учите его, как их принимать, быть благодарными за любые знаки внимания, проявленные к нему.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80728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Несколько </a:t>
            </a:r>
            <a:r>
              <a:rPr lang="ru-RU" sz="2200" b="1" dirty="0" smtClean="0">
                <a:solidFill>
                  <a:srgbClr val="FF00FF"/>
                </a:solidFill>
              </a:rPr>
              <a:t>советов о поощрениях: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556792"/>
            <a:ext cx="5760640" cy="25922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         </a:t>
            </a:r>
            <a:r>
              <a:rPr lang="ru-RU" sz="2800" dirty="0" smtClean="0">
                <a:solidFill>
                  <a:srgbClr val="FF5D0D"/>
                </a:solidFill>
              </a:rPr>
              <a:t>Если ребёнок поощряется деньгами, вы должны знать, каким образом он ими распорядится,  обсудите это с ним.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80728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Несколько </a:t>
            </a:r>
            <a:r>
              <a:rPr lang="ru-RU" sz="2200" b="1" dirty="0" smtClean="0">
                <a:solidFill>
                  <a:srgbClr val="FF00FF"/>
                </a:solidFill>
              </a:rPr>
              <a:t>советов о поощрениях: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D60093"/>
                </a:solidFill>
              </a:rPr>
              <a:t>       </a:t>
            </a:r>
            <a:r>
              <a:rPr lang="ru-RU" dirty="0" smtClean="0"/>
              <a:t>Поощрение дает более эффективный результат, чем наказание. Вызывая положительные эмоции, оно способствует формированию позитивных качеств личности, таких как: чувство собственного достоинства, доброжелательности, чуткости, дисциплинированности, ответственности, т. д.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</a:t>
            </a:r>
            <a:r>
              <a:rPr lang="ru-RU" sz="3600" dirty="0" smtClean="0">
                <a:solidFill>
                  <a:srgbClr val="0000FF"/>
                </a:solidFill>
              </a:rPr>
              <a:t>Вместе с тем не следует слишком увлекаться поощрениями. Чрезмерное </a:t>
            </a:r>
            <a:r>
              <a:rPr lang="ru-RU" sz="3600" dirty="0" err="1" smtClean="0">
                <a:solidFill>
                  <a:srgbClr val="0000FF"/>
                </a:solidFill>
              </a:rPr>
              <a:t>заласкивание</a:t>
            </a:r>
            <a:r>
              <a:rPr lang="ru-RU" sz="3600" dirty="0" smtClean="0">
                <a:solidFill>
                  <a:srgbClr val="0000FF"/>
                </a:solidFill>
              </a:rPr>
              <a:t>, захваливание порождают самодовольство, тщеславие, эгоизм.</a:t>
            </a:r>
            <a:r>
              <a:rPr lang="ru-RU" sz="3600" dirty="0" smtClean="0">
                <a:solidFill>
                  <a:srgbClr val="D60093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При частых необоснованных поощрениях дети привыкают к ним и не ценят.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122</TotalTime>
  <Words>700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Снежинки 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 сожалению, бывает так:</vt:lpstr>
      <vt:lpstr>Слайд 11</vt:lpstr>
      <vt:lpstr>Правила наказания детей.</vt:lpstr>
      <vt:lpstr>Слайд 13</vt:lpstr>
      <vt:lpstr>Слайд 14</vt:lpstr>
      <vt:lpstr>Родители, помните!</vt:lpstr>
      <vt:lpstr>СИТУАЦИЯ ДЛЯ ОБСУЖДЕНИЯ</vt:lpstr>
      <vt:lpstr>Физическое наказание детей.</vt:lpstr>
      <vt:lpstr>ОСОБОЕ МНЕНИЕ (ИЗ АНКЕТ РОДИТЕЛЕЙ):</vt:lpstr>
      <vt:lpstr>Слайд 19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снегиря</dc:title>
  <dc:creator>Admin</dc:creator>
  <dc:description>http://aida.ucoz.ru</dc:description>
  <cp:lastModifiedBy>user</cp:lastModifiedBy>
  <cp:revision>16</cp:revision>
  <dcterms:created xsi:type="dcterms:W3CDTF">2013-01-16T17:24:50Z</dcterms:created>
  <dcterms:modified xsi:type="dcterms:W3CDTF">2021-02-18T11:01:24Z</dcterms:modified>
  <cp:category>шаблоны к Powerpoint</cp:category>
</cp:coreProperties>
</file>