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96" r:id="rId2"/>
    <p:sldId id="284" r:id="rId3"/>
    <p:sldId id="299" r:id="rId4"/>
    <p:sldId id="327" r:id="rId5"/>
    <p:sldId id="262" r:id="rId6"/>
    <p:sldId id="274" r:id="rId7"/>
    <p:sldId id="264" r:id="rId8"/>
    <p:sldId id="273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30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8D76"/>
    <a:srgbClr val="FFCC99"/>
    <a:srgbClr val="602E04"/>
    <a:srgbClr val="EFAE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8BDFD-D21E-4537-827D-CAB6F5AF857F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5244A-5F35-4332-AAAF-F10F1565A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42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AC0C3C-9315-4E82-90F5-1FA435D2A736}" type="slidenum">
              <a:rPr lang="ru-RU"/>
              <a:pPr/>
              <a:t>3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44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9A3070-1DBD-438E-90EC-5D0EE0CA02A1}" type="slidenum">
              <a:rPr lang="ru-RU"/>
              <a:pPr/>
              <a:t>16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52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143116"/>
            <a:ext cx="6072230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4F65-9ABC-40B6-84D5-A835EDA3909B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47BD-FE09-46E1-9422-CEE592800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6B80-1ADC-48AC-AB73-C442993A6FD4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C211-FA54-4D1E-82D4-68DAC4057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4750594" y="2178844"/>
            <a:ext cx="5857875" cy="2071687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75F0-A4A3-4AD7-A87F-25A6437CDBD7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3CD9-0D30-418D-BC3B-DBAF9FE3ED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02E04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9374-D5A0-4433-88B1-7CB9C67B36DF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27C8-A7F7-4443-931B-7AE3C0EBF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4357694"/>
            <a:ext cx="7786742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0D48-8438-4E7E-B5D5-FD032DC2EAE2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0D81-E8E0-4C4C-BA82-E4291953F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13B3-348B-4F5D-936C-3A02A59779B6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F796-3856-4375-AFF7-CE6F0C789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B66C-2EE3-49BD-83E7-6A75A035CC65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C251-C553-4A93-803C-A47FE1B05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1682-47FD-4F8E-A7AF-2EC63ECEF079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59B7-F081-4AF3-BCF3-58D05CCB3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27A9-B632-4E2B-9C75-C85CB15AF6D7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EE88-E02B-48D6-AFC8-50D814454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314327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2FD4-0DCF-4071-9D47-A273B259361A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E540-4C19-46FB-8FD8-E12CCBB20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1604" y="4786322"/>
            <a:ext cx="6072230" cy="642942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A423-5551-4E0C-951A-93CA11754786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3D1A-3E6F-4166-8391-A48E81434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A42CB-3D13-4D3D-A5A0-E61662DD6E6C}" type="datetimeFigureOut">
              <a:rPr lang="ru-RU"/>
              <a:pPr>
                <a:defRPr/>
              </a:pPr>
              <a:t>18.02.2021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7AC35-1E70-4D61-8A2A-8A1DBB4DD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5" r:id="rId5"/>
    <p:sldLayoutId id="2147483711" r:id="rId6"/>
    <p:sldLayoutId id="2147483712" r:id="rId7"/>
    <p:sldLayoutId id="2147483713" r:id="rId8"/>
    <p:sldLayoutId id="2147483714" r:id="rId9"/>
    <p:sldLayoutId id="2147483706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2E0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1244564717_schkoljna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-315688">
            <a:off x="4268491" y="1626722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 dirty="0">
              <a:solidFill>
                <a:schemeClr val="folHlink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 rot="-488676">
            <a:off x="1719712" y="2848760"/>
            <a:ext cx="55871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«Как помочь детям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подготовиться к ЭКЗАМЕНАМ?»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5698976" cy="4525963"/>
          </a:xfrm>
        </p:spPr>
        <p:txBody>
          <a:bodyPr/>
          <a:lstStyle/>
          <a:p>
            <a:r>
              <a:rPr lang="ru-RU" sz="2400" dirty="0" smtClean="0"/>
              <a:t>Подбадривайте детей, хвалите их за то, что они делают хорошо. Повышайте их уверенность в себе, так как чем больше ребенок боится</a:t>
            </a:r>
          </a:p>
          <a:p>
            <a:pPr>
              <a:buNone/>
            </a:pPr>
            <a:r>
              <a:rPr lang="ru-RU" sz="2400" dirty="0" smtClean="0"/>
              <a:t>      неудачи, тем более вероятности допущения  ошибок. Говорите чаще детям:</a:t>
            </a:r>
          </a:p>
          <a:p>
            <a:r>
              <a:rPr lang="ru-RU" sz="2400" dirty="0" smtClean="0"/>
              <a:t>Ты у меня все сможешь</a:t>
            </a:r>
          </a:p>
          <a:p>
            <a:r>
              <a:rPr lang="ru-RU" sz="2400" dirty="0" smtClean="0"/>
              <a:t>Мы уверены , ты справишься с экзаменами</a:t>
            </a:r>
          </a:p>
          <a:p>
            <a:r>
              <a:rPr lang="ru-RU" sz="2400" dirty="0" smtClean="0"/>
              <a:t>Я тобой горжусь</a:t>
            </a:r>
          </a:p>
          <a:p>
            <a:r>
              <a:rPr lang="ru-RU" sz="2400" dirty="0" smtClean="0"/>
              <a:t>Чтобы не случилось, ты для меня самый лучший</a:t>
            </a:r>
            <a:endParaRPr lang="ru-RU" sz="2400" dirty="0"/>
          </a:p>
        </p:txBody>
      </p:sp>
      <p:pic>
        <p:nvPicPr>
          <p:cNvPr id="5" name="Picture 6" descr="MPj043934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9" y="1772816"/>
            <a:ext cx="2723829" cy="19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ebedeva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9" y="4446589"/>
            <a:ext cx="2587877" cy="24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ru-RU" sz="2400" dirty="0" smtClean="0"/>
              <a:t>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  <a:endParaRPr lang="ru-RU" sz="2400" dirty="0"/>
          </a:p>
        </p:txBody>
      </p:sp>
      <p:pic>
        <p:nvPicPr>
          <p:cNvPr id="2050" name="Picture 2" descr="\\gerakl\adult_home$\ers\Мои документы\Мои рисунки\экзамены\33947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588" y="1916832"/>
            <a:ext cx="2744723" cy="2219138"/>
          </a:xfrm>
          <a:prstGeom prst="rect">
            <a:avLst/>
          </a:prstGeom>
          <a:noFill/>
        </p:spPr>
      </p:pic>
      <p:pic>
        <p:nvPicPr>
          <p:cNvPr id="2051" name="Picture 3" descr="\\gerakl\adult_home$\ers\Мои документы\Мои рисунки\экзамены\79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324" y="4500570"/>
            <a:ext cx="3047676" cy="223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Способы снятия нервно- психического напряжения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Спортивные занятия</a:t>
            </a:r>
          </a:p>
        </p:txBody>
      </p:sp>
      <p:pic>
        <p:nvPicPr>
          <p:cNvPr id="4098" name="Picture 2" descr="\\gerakl\adult_home$\ers\Мои документы\Мои рисунки\спор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14356"/>
            <a:ext cx="3352801" cy="2928938"/>
          </a:xfrm>
          <a:prstGeom prst="rect">
            <a:avLst/>
          </a:prstGeom>
          <a:noFill/>
        </p:spPr>
      </p:pic>
      <p:pic>
        <p:nvPicPr>
          <p:cNvPr id="4099" name="Picture 3" descr="\\gerakl\adult_home$\ers\Мои документы\Мои рисунки\stock-photo--group-of-sporty-smiling-girls-exercising-in-a-modern-fitness-center-14608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Способы снятия нервно- психического напряжения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563072" cy="3951288"/>
          </a:xfrm>
        </p:spPr>
        <p:txBody>
          <a:bodyPr/>
          <a:lstStyle/>
          <a:p>
            <a:r>
              <a:rPr lang="ru-RU" sz="2800" dirty="0" smtClean="0"/>
              <a:t>Контрастный душ</a:t>
            </a:r>
          </a:p>
          <a:p>
            <a:r>
              <a:rPr lang="ru-RU" sz="2800" dirty="0" smtClean="0"/>
              <a:t>Мытье посуды</a:t>
            </a:r>
          </a:p>
          <a:p>
            <a:r>
              <a:rPr lang="ru-RU" sz="2800" dirty="0" smtClean="0"/>
              <a:t>Смотреть на горящую     свечу</a:t>
            </a:r>
          </a:p>
          <a:p>
            <a:r>
              <a:rPr lang="ru-RU" sz="2800" dirty="0" smtClean="0"/>
              <a:t>Покричать то громко, то тихо</a:t>
            </a:r>
          </a:p>
          <a:p>
            <a:r>
              <a:rPr lang="ru-RU" sz="2800" dirty="0" smtClean="0"/>
              <a:t>Вдохнуть глубже до 10 раз</a:t>
            </a:r>
          </a:p>
          <a:p>
            <a:r>
              <a:rPr lang="ru-RU" sz="2800" dirty="0" smtClean="0"/>
              <a:t>Скомкать газету и выбросить ее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Накануне 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Обеспечьте ребенку полноценный отдых, он должен отдохнуть и как следует выспаться.</a:t>
            </a:r>
            <a:endParaRPr lang="ru-RU" dirty="0"/>
          </a:p>
        </p:txBody>
      </p:sp>
      <p:pic>
        <p:nvPicPr>
          <p:cNvPr id="5122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643338" cy="3143272"/>
          </a:xfrm>
          <a:prstGeom prst="rect">
            <a:avLst/>
          </a:prstGeom>
          <a:noFill/>
        </p:spPr>
      </p:pic>
      <p:pic>
        <p:nvPicPr>
          <p:cNvPr id="5123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364333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думают об экзаменах наши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063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Откровенно говоря, когда я думаю о предстоящих экзаменах …</a:t>
            </a:r>
          </a:p>
          <a:p>
            <a:r>
              <a:rPr lang="ru-RU" sz="2400" dirty="0" smtClean="0"/>
              <a:t>Переживаю</a:t>
            </a:r>
          </a:p>
          <a:p>
            <a:r>
              <a:rPr lang="ru-RU" sz="2400" dirty="0" smtClean="0"/>
              <a:t>Становится страшно</a:t>
            </a:r>
          </a:p>
          <a:p>
            <a:r>
              <a:rPr lang="ru-RU" sz="2400" dirty="0" smtClean="0"/>
              <a:t>Понимаю, что к ним надо готовиться</a:t>
            </a:r>
          </a:p>
          <a:p>
            <a:r>
              <a:rPr lang="ru-RU" sz="2400" dirty="0" smtClean="0"/>
              <a:t>Волнуюсь</a:t>
            </a:r>
          </a:p>
          <a:p>
            <a:r>
              <a:rPr lang="ru-RU" sz="2400" dirty="0" smtClean="0"/>
              <a:t>Надеюсь, что сдам хорошо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6481" y="275401"/>
            <a:ext cx="8231040" cy="11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21" y="2687401"/>
            <a:ext cx="276480" cy="78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00800" y="124201"/>
            <a:ext cx="8876160" cy="6602400"/>
            <a:chOff x="70" y="86"/>
            <a:chExt cx="6164" cy="4585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86"/>
              <a:ext cx="6164" cy="4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70" y="86"/>
              <a:ext cx="6164" cy="4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791305" y="5175448"/>
            <a:ext cx="7675631" cy="11521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Желаем успешной сдачи экзаменов! </a:t>
            </a:r>
            <a:r>
              <a:rPr lang="ru-RU" sz="3200" b="1" dirty="0" smtClean="0">
                <a:sym typeface="Wingdings" pitchFamily="2" charset="2"/>
              </a:rPr>
              <a:t>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69956241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Рейтинг трудностей выпускников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1.Неадекватные и нереалистические установки по поводу ОГЭ, ЕГЭ.</a:t>
            </a:r>
          </a:p>
          <a:p>
            <a:pPr eaLnBrk="1" hangingPunct="1"/>
            <a:r>
              <a:rPr lang="ru-RU" dirty="0" smtClean="0"/>
              <a:t>2. Отсутствие осведомленности по поводу возможных стратегий деятельности.</a:t>
            </a:r>
          </a:p>
          <a:p>
            <a:pPr eaLnBrk="1" hangingPunct="1"/>
            <a:r>
              <a:rPr lang="ru-RU" dirty="0" smtClean="0"/>
              <a:t>3. Высокий уровень тревоги.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4001" y="197641"/>
            <a:ext cx="7776000" cy="167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4" tIns="45717" rIns="91434" bIns="45717" anchor="b"/>
          <a:lstStyle>
            <a:lvl1pPr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8650" algn="l"/>
                <a:tab pos="1635125" algn="l"/>
                <a:tab pos="2641600" algn="l"/>
                <a:tab pos="3648075" algn="l"/>
                <a:tab pos="4654550" algn="l"/>
                <a:tab pos="5661025" algn="l"/>
                <a:tab pos="6667500" algn="l"/>
                <a:tab pos="7675563" algn="l"/>
                <a:tab pos="8680450" algn="l"/>
                <a:tab pos="96869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99"/>
              </a:spcBef>
            </a:pPr>
            <a:endParaRPr lang="ru-RU" sz="1996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726"/>
              </a:spcBef>
            </a:pPr>
            <a:r>
              <a:rPr lang="ru-RU" sz="7801">
                <a:solidFill>
                  <a:srgbClr val="898989"/>
                </a:solidFill>
                <a:latin typeface="Calibri" panose="020F0502020204030204" pitchFamily="34" charset="0"/>
              </a:rPr>
              <a:t>   </a:t>
            </a:r>
            <a:r>
              <a:rPr lang="ru-RU" sz="2903" b="1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16801" y="3623401"/>
            <a:ext cx="3369600" cy="65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814" b="1"/>
              <a:t>Подготовка к экзаменам в школе и дома- 8 часов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38401" y="2716201"/>
            <a:ext cx="3240000" cy="65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1814" b="1"/>
              <a:t>Спорт, прогулки на свежем воздухе- 8 часов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50"/>
          <a:stretch>
            <a:fillRect/>
          </a:stretch>
        </p:blipFill>
        <p:spPr bwMode="auto">
          <a:xfrm>
            <a:off x="6256801" y="3493801"/>
            <a:ext cx="2505600" cy="18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r="112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13601" y="2651401"/>
            <a:ext cx="3094560" cy="37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1814" b="1"/>
              <a:t>Сон - не   менее 8 часов</a:t>
            </a:r>
          </a:p>
        </p:txBody>
      </p:sp>
      <p:cxnSp>
        <p:nvCxnSpPr>
          <p:cNvPr id="9222" name="AutoShape 6"/>
          <p:cNvCxnSpPr>
            <a:cxnSpLocks noChangeShapeType="1"/>
          </p:cNvCxnSpPr>
          <p:nvPr/>
        </p:nvCxnSpPr>
        <p:spPr bwMode="auto">
          <a:xfrm flipH="1">
            <a:off x="878400" y="1857790"/>
            <a:ext cx="1490400" cy="49968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3" name="AutoShape 7"/>
          <p:cNvCxnSpPr>
            <a:cxnSpLocks noChangeShapeType="1"/>
          </p:cNvCxnSpPr>
          <p:nvPr/>
        </p:nvCxnSpPr>
        <p:spPr bwMode="auto">
          <a:xfrm>
            <a:off x="6127201" y="1873801"/>
            <a:ext cx="1676160" cy="57744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24" name="AutoShape 8"/>
          <p:cNvCxnSpPr>
            <a:cxnSpLocks noChangeShapeType="1"/>
          </p:cNvCxnSpPr>
          <p:nvPr/>
        </p:nvCxnSpPr>
        <p:spPr bwMode="auto">
          <a:xfrm>
            <a:off x="4767841" y="1875241"/>
            <a:ext cx="23760" cy="1277266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4401" y="4271401"/>
            <a:ext cx="16344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878400" y="966601"/>
            <a:ext cx="8035200" cy="53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2452" rIns="81638" bIns="42452">
            <a:spAutoFit/>
          </a:bodyPr>
          <a:lstStyle>
            <a:lvl1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3763" algn="l"/>
                <a:tab pos="1341438" algn="l"/>
                <a:tab pos="1789113" algn="l"/>
                <a:tab pos="2236788" algn="l"/>
                <a:tab pos="2684463" algn="l"/>
                <a:tab pos="3132138" algn="l"/>
                <a:tab pos="3579813" algn="l"/>
                <a:tab pos="4027488" algn="l"/>
                <a:tab pos="4475163" algn="l"/>
                <a:tab pos="4922838" algn="l"/>
                <a:tab pos="5370513" algn="l"/>
                <a:tab pos="5818188" algn="l"/>
                <a:tab pos="6265863" algn="l"/>
                <a:tab pos="6713538" algn="l"/>
                <a:tab pos="7161213" algn="l"/>
                <a:tab pos="7608888" algn="l"/>
                <a:tab pos="8056563" algn="l"/>
                <a:tab pos="8504238" algn="l"/>
                <a:tab pos="89519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26"/>
              </a:spcBef>
            </a:pPr>
            <a:r>
              <a:rPr lang="ru-RU" sz="2903" b="1">
                <a:solidFill>
                  <a:srgbClr val="9537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сутки разделить на три части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267200" y="513001"/>
            <a:ext cx="6220800" cy="5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4" tIns="45717" rIns="91434" bIns="45717"/>
          <a:lstStyle>
            <a:lvl1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sz="254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 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01" y="3429001"/>
            <a:ext cx="2397600" cy="18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992076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Сон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sz="2800" dirty="0">
                <a:latin typeface="Monotype Corsiva" pitchFamily="66" charset="0"/>
                <a:ea typeface="Times New Roman"/>
              </a:rPr>
              <a:t>Для нормального самочувствия и хорошей работоспособности необходимо, чтобы ребёнок высыпался. Иногда дети, торопятся выучить как можно больше, пренебрегают сном, занимаются по ночам, после чего быстро устают, становятся раздражительными  и беспокойными. В состоянии утомления работоспособность снижается, и продуктивность такой учебы, когда тянет в сон, очень невелика. Лучше позаниматься на свежую голову, выспавшись, чем допоздна сидеть за </a:t>
            </a:r>
            <a:r>
              <a:rPr lang="ru-RU" sz="2800" dirty="0" smtClean="0">
                <a:latin typeface="Monotype Corsiva" pitchFamily="66" charset="0"/>
                <a:ea typeface="Times New Roman"/>
              </a:rPr>
              <a:t>книгами</a:t>
            </a:r>
            <a:endParaRPr lang="ru-RU" sz="28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2016224" cy="152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069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Питание</a:t>
            </a:r>
            <a:endParaRPr lang="ru-RU" sz="4000" dirty="0"/>
          </a:p>
        </p:txBody>
      </p:sp>
      <p:pic>
        <p:nvPicPr>
          <p:cNvPr id="28674" name="Picture 2" descr="\\gerakl\adult_home$\ers\Мои документы\Мои рисунки\экзамены\питание\j3326_1206827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357166"/>
            <a:ext cx="4357718" cy="3714728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Рекомендуем правильно питаться. Питание должно быть3-4 разовым, калорийным, богатым витаминами.</a:t>
            </a:r>
            <a:endParaRPr lang="ru-RU" sz="3200" dirty="0"/>
          </a:p>
        </p:txBody>
      </p:sp>
      <p:pic>
        <p:nvPicPr>
          <p:cNvPr id="28675" name="Picture 3" descr="\\gerakl\adult_home$\ers\Мои документы\Мои рисунки\экзамены\82973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290"/>
            <a:ext cx="4143404" cy="28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УСЛОВИЯ ПОДДЕРЖКИ РАБОТОСПОСОБНОСТИ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Чередовать умственный и физический труд;</a:t>
            </a:r>
          </a:p>
          <a:p>
            <a:r>
              <a:rPr lang="ru-RU" sz="2800" dirty="0" smtClean="0"/>
              <a:t>Беречь от переутомления глаза, давать им отдых, переключать внимание;</a:t>
            </a:r>
          </a:p>
          <a:p>
            <a:r>
              <a:rPr lang="ru-RU" sz="2800" dirty="0" smtClean="0"/>
              <a:t>Минимум телевизионных передач и работы за компьютером;</a:t>
            </a:r>
          </a:p>
          <a:p>
            <a:r>
              <a:rPr lang="ru-RU" sz="2800" dirty="0" smtClean="0"/>
              <a:t>Поднять настроение и наполнить себя свежей силой при помощи дыхательных упражнений.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для подготовки к экзаменам</a:t>
            </a:r>
            <a:endParaRPr lang="ru-RU" dirty="0"/>
          </a:p>
        </p:txBody>
      </p:sp>
      <p:pic>
        <p:nvPicPr>
          <p:cNvPr id="30723" name="Picture 3" descr="\\gerakl\adult_home$\ers\Мои документы\Мои рисунки\экзамены\uchenica-web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857364"/>
            <a:ext cx="4038600" cy="464347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/>
          <a:lstStyle/>
          <a:p>
            <a:r>
              <a:rPr lang="ru-RU" dirty="0" smtClean="0"/>
              <a:t>Организуйте для ребенка место для подготовки к экзаменам. Поставьте на стол предметы в желтой и фиолетовой </a:t>
            </a:r>
          </a:p>
          <a:p>
            <a:pPr>
              <a:buNone/>
            </a:pPr>
            <a:r>
              <a:rPr lang="ru-RU" dirty="0" smtClean="0"/>
              <a:t>    тональности. Эти цвета повышают активность, работоспособность.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ru-RU" sz="2400" dirty="0" smtClean="0"/>
              <a:t>Не повышайте тревожность ребенка</a:t>
            </a:r>
          </a:p>
          <a:p>
            <a:pPr>
              <a:buNone/>
            </a:pPr>
            <a:r>
              <a:rPr lang="ru-RU" sz="2400" dirty="0" smtClean="0"/>
              <a:t>     накануне экзаменов- это может отрицательно сказаться на результате. Ребенку всегда передается волнение родителей, и если взрослые в ответственный момент не могут справиться со своими эмоциями, то ребенок в силу возрастных особенностей может эмоционально «сорваться».</a:t>
            </a:r>
            <a:endParaRPr lang="ru-RU" sz="2400" dirty="0"/>
          </a:p>
        </p:txBody>
      </p:sp>
      <p:pic>
        <p:nvPicPr>
          <p:cNvPr id="1026" name="Picture 2" descr="\\gerakl\adult_home$\ers\Мои документы\Мои рисунки\экзамены\1263443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290" y="3301008"/>
            <a:ext cx="2336710" cy="35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ru-RU" dirty="0" smtClean="0"/>
              <a:t>Не тревожьтесь об оценке, которую ребенок получит на экзамене, и не критикуйте ребенка после экзамена. Внушайте ребенку мысль, что полученная оценка не является совершенным измерением его возможностей.</a:t>
            </a:r>
            <a:endParaRPr lang="ru-RU" dirty="0"/>
          </a:p>
        </p:txBody>
      </p:sp>
      <p:pic>
        <p:nvPicPr>
          <p:cNvPr id="1026" name="Picture 2" descr="\\gerakl\adult_home$\ers\Мои документы\Мои рисунки\экзамены\full_Ekzam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914568" cy="293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ссв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512</Words>
  <Application>Microsoft Office PowerPoint</Application>
  <PresentationFormat>Экран (4:3)</PresentationFormat>
  <Paragraphs>68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Рассвет</vt:lpstr>
      <vt:lpstr>Слайд 1</vt:lpstr>
      <vt:lpstr>Рейтинг трудностей выпускников</vt:lpstr>
      <vt:lpstr>Слайд 3</vt:lpstr>
      <vt:lpstr>Сон </vt:lpstr>
      <vt:lpstr>Питание</vt:lpstr>
      <vt:lpstr>УСЛОВИЯ ПОДДЕРЖКИ РАБОТОСПОСОБНОСТИ</vt:lpstr>
      <vt:lpstr>Место для подготовки к экзаменам</vt:lpstr>
      <vt:lpstr>Простые советы</vt:lpstr>
      <vt:lpstr>Простые советы</vt:lpstr>
      <vt:lpstr>Простые советы</vt:lpstr>
      <vt:lpstr>Простые советы</vt:lpstr>
      <vt:lpstr>Способы снятия нервно- психического напряжения</vt:lpstr>
      <vt:lpstr>Способы снятия нервно- психического напряжения</vt:lpstr>
      <vt:lpstr>Накануне экзамена</vt:lpstr>
      <vt:lpstr>Что думают об экзаменах наши дети</vt:lpstr>
      <vt:lpstr>Слайд 16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user</cp:lastModifiedBy>
  <cp:revision>157</cp:revision>
  <dcterms:created xsi:type="dcterms:W3CDTF">2010-02-10T08:27:18Z</dcterms:created>
  <dcterms:modified xsi:type="dcterms:W3CDTF">2021-02-18T10:49:09Z</dcterms:modified>
</cp:coreProperties>
</file>